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76" r:id="rId2"/>
    <p:sldMasterId id="2147483686" r:id="rId3"/>
  </p:sldMasterIdLst>
  <p:notesMasterIdLst>
    <p:notesMasterId r:id="rId34"/>
  </p:notesMasterIdLst>
  <p:handoutMasterIdLst>
    <p:handoutMasterId r:id="rId35"/>
  </p:handoutMasterIdLst>
  <p:sldIdLst>
    <p:sldId id="287" r:id="rId4"/>
    <p:sldId id="268" r:id="rId5"/>
    <p:sldId id="291" r:id="rId6"/>
    <p:sldId id="267" r:id="rId7"/>
    <p:sldId id="281" r:id="rId8"/>
    <p:sldId id="288" r:id="rId9"/>
    <p:sldId id="289" r:id="rId10"/>
    <p:sldId id="279" r:id="rId11"/>
    <p:sldId id="290" r:id="rId12"/>
    <p:sldId id="293" r:id="rId13"/>
    <p:sldId id="269" r:id="rId14"/>
    <p:sldId id="295" r:id="rId15"/>
    <p:sldId id="294" r:id="rId16"/>
    <p:sldId id="292" r:id="rId17"/>
    <p:sldId id="297" r:id="rId18"/>
    <p:sldId id="298" r:id="rId19"/>
    <p:sldId id="296" r:id="rId20"/>
    <p:sldId id="299" r:id="rId21"/>
    <p:sldId id="300" r:id="rId22"/>
    <p:sldId id="302" r:id="rId23"/>
    <p:sldId id="303" r:id="rId24"/>
    <p:sldId id="301" r:id="rId25"/>
    <p:sldId id="304" r:id="rId26"/>
    <p:sldId id="305" r:id="rId27"/>
    <p:sldId id="306" r:id="rId28"/>
    <p:sldId id="307" r:id="rId29"/>
    <p:sldId id="308" r:id="rId30"/>
    <p:sldId id="309" r:id="rId31"/>
    <p:sldId id="310" r:id="rId32"/>
    <p:sldId id="262" r:id="rId33"/>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4" orient="horz" pos="21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1961" autoAdjust="0"/>
  </p:normalViewPr>
  <p:slideViewPr>
    <p:cSldViewPr snapToGrid="0" showGuides="1">
      <p:cViewPr varScale="1">
        <p:scale>
          <a:sx n="69" d="100"/>
          <a:sy n="69" d="100"/>
        </p:scale>
        <p:origin x="2002" y="77"/>
      </p:cViewPr>
      <p:guideLst>
        <p:guide pos="2880"/>
        <p:guide orient="horz" pos="2160"/>
        <p:guide orient="horz" pos="213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F7676A-16FE-41B0-990D-65C7DB39A42C}" type="datetimeFigureOut">
              <a:rPr lang="uk-UA" smtClean="0"/>
              <a:t>26.10.2017</a:t>
            </a:fld>
            <a:endParaRPr lang="uk-U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423AE1-4A07-4FCA-AD40-38BC1EAF6419}" type="slidenum">
              <a:rPr lang="uk-UA" smtClean="0"/>
              <a:t>‹#›</a:t>
            </a:fld>
            <a:endParaRPr lang="uk-UA"/>
          </a:p>
        </p:txBody>
      </p:sp>
    </p:spTree>
    <p:extLst>
      <p:ext uri="{BB962C8B-B14F-4D97-AF65-F5344CB8AC3E}">
        <p14:creationId xmlns:p14="http://schemas.microsoft.com/office/powerpoint/2010/main" val="88098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E2F17-2A84-4183-90EA-0288848BD652}" type="datetimeFigureOut">
              <a:rPr lang="uk-UA" smtClean="0"/>
              <a:t>26.10.2017</a:t>
            </a:fld>
            <a:endParaRPr lang="uk-UA"/>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0972-F2DF-4A43-88BD-D70CED0FD094}" type="slidenum">
              <a:rPr lang="uk-UA" smtClean="0"/>
              <a:t>‹#›</a:t>
            </a:fld>
            <a:endParaRPr lang="uk-UA"/>
          </a:p>
        </p:txBody>
      </p:sp>
    </p:spTree>
    <p:extLst>
      <p:ext uri="{BB962C8B-B14F-4D97-AF65-F5344CB8AC3E}">
        <p14:creationId xmlns:p14="http://schemas.microsoft.com/office/powerpoint/2010/main" val="386885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23 design patterns (including 5 creational patterns) were described in book by Gang of four (Erich Gamma, Richard Helm, Ralph Johnson and John </a:t>
            </a:r>
            <a:r>
              <a:rPr lang="en-US" baseline="0" dirty="0" err="1" smtClean="0"/>
              <a:t>Vlissides</a:t>
            </a:r>
            <a:r>
              <a:rPr lang="en-US" baseline="0" dirty="0" smtClean="0"/>
              <a:t>) in 1994.</a:t>
            </a:r>
          </a:p>
          <a:p>
            <a:r>
              <a:rPr lang="en-US" dirty="0" smtClean="0"/>
              <a:t>But today,</a:t>
            </a:r>
            <a:r>
              <a:rPr lang="en-US" baseline="0" dirty="0" smtClean="0"/>
              <a:t> t</a:t>
            </a:r>
            <a:r>
              <a:rPr lang="en-US" dirty="0" smtClean="0"/>
              <a:t>oday we’re going to talk about only Creational Patterns in C#.</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a:t>
            </a:fld>
            <a:endParaRPr lang="uk-UA"/>
          </a:p>
        </p:txBody>
      </p:sp>
    </p:spTree>
    <p:extLst>
      <p:ext uri="{BB962C8B-B14F-4D97-AF65-F5344CB8AC3E}">
        <p14:creationId xmlns:p14="http://schemas.microsoft.com/office/powerpoint/2010/main" val="279915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Foreman, should give the builder instructions for building parts of the house in a certain</a:t>
            </a:r>
            <a:r>
              <a:rPr lang="en-US" baseline="0" dirty="0" smtClean="0"/>
              <a:t> </a:t>
            </a:r>
            <a:r>
              <a:rPr lang="en-US" dirty="0" smtClean="0"/>
              <a:t>sequence. For example:</a:t>
            </a:r>
          </a:p>
          <a:p>
            <a:r>
              <a:rPr lang="en-US" dirty="0" smtClean="0"/>
              <a:t>1. "Build a basement,</a:t>
            </a:r>
          </a:p>
          <a:p>
            <a:r>
              <a:rPr lang="en-US" dirty="0" smtClean="0"/>
              <a:t>2. "Build a </a:t>
            </a:r>
            <a:r>
              <a:rPr lang="en-US" dirty="0" err="1" smtClean="0"/>
              <a:t>storey</a:t>
            </a:r>
            <a:r>
              <a:rPr lang="en-US" dirty="0" smtClean="0"/>
              <a:t>",</a:t>
            </a:r>
          </a:p>
          <a:p>
            <a:r>
              <a:rPr lang="en-US" dirty="0" smtClean="0"/>
              <a:t>3. "Build a roof".</a:t>
            </a:r>
          </a:p>
          <a:p>
            <a:r>
              <a:rPr lang="en-US" dirty="0" smtClean="0"/>
              <a:t>The method of building a house determines the type of concrete builder. A bricklayer, who builds a house of brick will build a house in a different way, from a carpenter who will build a log house (wooden house) from logs. Thus, according to the project, the foreman must call the appropriate builder and give him the appropriate instructions in a certain order. First, build a basement, then a floor and, last but not least, a roof.</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12</a:t>
            </a:fld>
            <a:endParaRPr lang="uk-UA"/>
          </a:p>
        </p:txBody>
      </p:sp>
    </p:spTree>
    <p:extLst>
      <p:ext uri="{BB962C8B-B14F-4D97-AF65-F5344CB8AC3E}">
        <p14:creationId xmlns:p14="http://schemas.microsoft.com/office/powerpoint/2010/main" val="14104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Product - It is a class of a complex-constructed product object and contains a set of methods for assembling the final product result from parts. The product class can be linked by relationships of aggregation relations, with classes that describe the constituent parts of the created product.</a:t>
            </a:r>
          </a:p>
          <a:p>
            <a:pPr marL="171450" indent="-171450">
              <a:buFont typeface="Arial" panose="020B0604020202020204" pitchFamily="34" charset="0"/>
              <a:buChar char="•"/>
            </a:pPr>
            <a:r>
              <a:rPr lang="en-US" dirty="0" smtClean="0"/>
              <a:t>Builder - Abstract builder:</a:t>
            </a:r>
          </a:p>
          <a:p>
            <a:r>
              <a:rPr lang="en-US" dirty="0" smtClean="0"/>
              <a:t>Provides a set of abstract methods (interface) for creating a product object from parts and getting the finished result.</a:t>
            </a:r>
          </a:p>
          <a:p>
            <a:pPr marL="171450" indent="-171450">
              <a:buFont typeface="Arial" panose="020B0604020202020204" pitchFamily="34" charset="0"/>
              <a:buChar char="•"/>
            </a:pPr>
            <a:r>
              <a:rPr lang="en-US" dirty="0" err="1" smtClean="0"/>
              <a:t>ConcreteBuilder</a:t>
            </a:r>
            <a:r>
              <a:rPr lang="en-US" dirty="0" smtClean="0"/>
              <a:t> - Concrete builder:</a:t>
            </a:r>
          </a:p>
          <a:p>
            <a:r>
              <a:rPr lang="en-US" dirty="0" smtClean="0"/>
              <a:t>Constructs a product object by collecting it from parts, implementing the interface specified by the abstract builder (Builder). Provides access to the finished product (returns the product to the client or in a special case to the director).</a:t>
            </a:r>
          </a:p>
          <a:p>
            <a:pPr marL="171450" indent="-171450">
              <a:buFont typeface="Arial" panose="020B0604020202020204" pitchFamily="34" charset="0"/>
              <a:buChar char="•"/>
            </a:pPr>
            <a:r>
              <a:rPr lang="en-US" dirty="0" smtClean="0"/>
              <a:t>Director - Director (Manager):</a:t>
            </a:r>
            <a:r>
              <a:rPr lang="en-US" baseline="0" dirty="0" smtClean="0"/>
              <a:t> </a:t>
            </a:r>
          </a:p>
          <a:p>
            <a:pPr marL="0" indent="0">
              <a:buFont typeface="Arial" panose="020B0604020202020204" pitchFamily="34" charset="0"/>
              <a:buNone/>
            </a:pPr>
            <a:r>
              <a:rPr lang="en-US" dirty="0" smtClean="0"/>
              <a:t>Using the Builder interface, the director instructs the builder to build the product.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14</a:t>
            </a:fld>
            <a:endParaRPr lang="uk-UA"/>
          </a:p>
        </p:txBody>
      </p:sp>
    </p:spTree>
    <p:extLst>
      <p:ext uri="{BB962C8B-B14F-4D97-AF65-F5344CB8AC3E}">
        <p14:creationId xmlns:p14="http://schemas.microsoft.com/office/powerpoint/2010/main" val="24943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15</a:t>
            </a:fld>
            <a:endParaRPr lang="uk-UA"/>
          </a:p>
        </p:txBody>
      </p:sp>
    </p:spTree>
    <p:extLst>
      <p:ext uri="{BB962C8B-B14F-4D97-AF65-F5344CB8AC3E}">
        <p14:creationId xmlns:p14="http://schemas.microsoft.com/office/powerpoint/2010/main" val="312933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also known as Virtual Constructor.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provides an abstract interface (a set of methods) for creating a product object, but leaves the possibility for class developers implementing this interface to decide on their own which instance of a specific product class to create. The Factory Method pattern allows the underlying abstract classes to transfer responsibility for creating product objects to their derived classes.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16</a:t>
            </a:fld>
            <a:endParaRPr lang="uk-UA"/>
          </a:p>
        </p:txBody>
      </p:sp>
    </p:spTree>
    <p:extLst>
      <p:ext uri="{BB962C8B-B14F-4D97-AF65-F5344CB8AC3E}">
        <p14:creationId xmlns:p14="http://schemas.microsoft.com/office/powerpoint/2010/main" val="328369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Factory Method pattern underlies all creating patterns, organizing the process of creating product objects. If the designer at the design stage of the system can not immediately determine the appropriate pattern for organizing the process of creating the product in a particular situation, then first use the Factory Method pattern.</a:t>
            </a:r>
          </a:p>
          <a:p>
            <a:endParaRPr lang="en-US" dirty="0" smtClean="0"/>
          </a:p>
          <a:p>
            <a:r>
              <a:rPr lang="en-US" dirty="0" smtClean="0"/>
              <a:t>For example, if the designer does not determine the complexity of the product or the need and method of organizing the interaction between several products, then it makes sense to first use the Factory Method pattern. Later, when the requirements are formulated more clearly, it will be possible to quickly replace the Factory Method pattern with another generating pattern that is more appropriate for the design situation.</a:t>
            </a:r>
          </a:p>
          <a:p>
            <a:endParaRPr lang="en-US" dirty="0" smtClean="0"/>
          </a:p>
          <a:p>
            <a:r>
              <a:rPr lang="en-US" dirty="0" smtClean="0"/>
              <a:t>The main task of the Factory Method pattern is to organize the technique of delegating responsibility for creating product objects with one class (often abstract) to another class (derived from a particular class). In other words, an abstract class containing an abstract factory method, tells its derivative to a particular class: "A concrete class, I instruct your developer to choose a specific class of the generated product object independently when implementing my abstract factory method."</a:t>
            </a:r>
          </a:p>
        </p:txBody>
      </p:sp>
      <p:sp>
        <p:nvSpPr>
          <p:cNvPr id="4" name="Номер слайда 3"/>
          <p:cNvSpPr>
            <a:spLocks noGrp="1"/>
          </p:cNvSpPr>
          <p:nvPr>
            <p:ph type="sldNum" sz="quarter" idx="10"/>
          </p:nvPr>
        </p:nvSpPr>
        <p:spPr/>
        <p:txBody>
          <a:bodyPr/>
          <a:lstStyle/>
          <a:p>
            <a:fld id="{CF680972-F2DF-4A43-88BD-D70CED0FD094}" type="slidenum">
              <a:rPr lang="uk-UA" smtClean="0"/>
              <a:t>17</a:t>
            </a:fld>
            <a:endParaRPr lang="uk-UA"/>
          </a:p>
        </p:txBody>
      </p:sp>
    </p:spTree>
    <p:extLst>
      <p:ext uri="{BB962C8B-B14F-4D97-AF65-F5344CB8AC3E}">
        <p14:creationId xmlns:p14="http://schemas.microsoft.com/office/powerpoint/2010/main" val="239889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r>
              <a:rPr lang="uk-UA" dirty="0" smtClean="0"/>
              <a:t>:</a:t>
            </a:r>
            <a:endParaRPr lang="en-US" dirty="0" smtClean="0"/>
          </a:p>
          <a:p>
            <a:pPr marL="171450" indent="-171450">
              <a:buFont typeface="Arial" panose="020B0604020202020204" pitchFamily="34" charset="0"/>
              <a:buChar char="•"/>
            </a:pPr>
            <a:r>
              <a:rPr lang="en-US" dirty="0" smtClean="0"/>
              <a:t>Product - Provides an interface for interacting with products.</a:t>
            </a:r>
          </a:p>
          <a:p>
            <a:pPr marL="171450" indent="-171450">
              <a:buFont typeface="Arial" panose="020B0604020202020204" pitchFamily="34" charset="0"/>
              <a:buChar char="•"/>
            </a:pPr>
            <a:r>
              <a:rPr lang="en-US" dirty="0" smtClean="0"/>
              <a:t>Creator -</a:t>
            </a:r>
            <a:r>
              <a:rPr lang="uk-UA" dirty="0" smtClean="0"/>
              <a:t> </a:t>
            </a:r>
            <a:r>
              <a:rPr lang="en-US" dirty="0" smtClean="0"/>
              <a:t>Provides an interface (abstract factory methods) for generating products. In special cases, the Creator class can provide implementation of factory methods that return product instances (</a:t>
            </a:r>
            <a:r>
              <a:rPr lang="en-US" dirty="0" err="1" smtClean="0"/>
              <a:t>ConcreteProduct</a:t>
            </a:r>
            <a:r>
              <a:rPr lang="en-US" dirty="0" smtClean="0"/>
              <a:t>).</a:t>
            </a:r>
          </a:p>
          <a:p>
            <a:pPr marL="171450" indent="-171450">
              <a:buFont typeface="Arial" panose="020B0604020202020204" pitchFamily="34" charset="0"/>
              <a:buChar char="•"/>
            </a:pPr>
            <a:r>
              <a:rPr lang="en-US" dirty="0" err="1" smtClean="0"/>
              <a:t>ConcreteProduct</a:t>
            </a:r>
            <a:r>
              <a:rPr lang="en-US" dirty="0" smtClean="0"/>
              <a:t> - Specific product:</a:t>
            </a:r>
            <a:r>
              <a:rPr lang="uk-UA" dirty="0" smtClean="0"/>
              <a:t> </a:t>
            </a:r>
            <a:r>
              <a:rPr lang="en-US" dirty="0" smtClean="0"/>
              <a:t>Implements the interface provided by the Product base class.</a:t>
            </a:r>
          </a:p>
          <a:p>
            <a:pPr marL="171450" indent="-171450">
              <a:buFont typeface="Arial" panose="020B0604020202020204" pitchFamily="34" charset="0"/>
              <a:buChar char="•"/>
            </a:pPr>
            <a:r>
              <a:rPr lang="en-US" dirty="0" err="1" smtClean="0"/>
              <a:t>ConcreteCreator</a:t>
            </a:r>
            <a:r>
              <a:rPr lang="en-US" dirty="0" smtClean="0"/>
              <a:t> - Specific factory:</a:t>
            </a:r>
            <a:r>
              <a:rPr lang="uk-UA" dirty="0" smtClean="0"/>
              <a:t> </a:t>
            </a:r>
            <a:r>
              <a:rPr lang="en-US" dirty="0" smtClean="0"/>
              <a:t>Implements the interface (factory methods) provided by the base class Creator.</a:t>
            </a:r>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18</a:t>
            </a:fld>
            <a:endParaRPr lang="uk-UA"/>
          </a:p>
        </p:txBody>
      </p:sp>
    </p:spTree>
    <p:extLst>
      <p:ext uri="{BB962C8B-B14F-4D97-AF65-F5344CB8AC3E}">
        <p14:creationId xmlns:p14="http://schemas.microsoft.com/office/powerpoint/2010/main" val="179655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smtClean="0"/>
              <a:t>Using factory methods eliminates the need to use instance constructors to create product objects directly at the point of use of these product objects. Thus, it is possible to work with the abstract interface of the Product class, which in turn allows you to work with any products of specific </a:t>
            </a:r>
            <a:r>
              <a:rPr lang="en-US" b="0" dirty="0" err="1" smtClean="0"/>
              <a:t>ConcreteProduct</a:t>
            </a:r>
            <a:r>
              <a:rPr lang="en-US" b="0" dirty="0" smtClean="0"/>
              <a:t> classes derived from Product.</a:t>
            </a:r>
            <a:endParaRPr lang="en-US" b="0"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20</a:t>
            </a:fld>
            <a:endParaRPr lang="uk-UA"/>
          </a:p>
        </p:txBody>
      </p:sp>
    </p:spTree>
    <p:extLst>
      <p:ext uri="{BB962C8B-B14F-4D97-AF65-F5344CB8AC3E}">
        <p14:creationId xmlns:p14="http://schemas.microsoft.com/office/powerpoint/2010/main" val="163840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Pattern Prototype - provides the ability to create new objects-products (clones) using the technique of cloning (copying) the previously created object-original-product (prototype). Pattern Prototype - allows you to specify different kinds (classes-views) of product objects (clones), through setting the state of each newly created clone. Classification of clone products is based on the difference in their states.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21</a:t>
            </a:fld>
            <a:endParaRPr lang="uk-UA"/>
          </a:p>
        </p:txBody>
      </p:sp>
    </p:spTree>
    <p:extLst>
      <p:ext uri="{BB962C8B-B14F-4D97-AF65-F5344CB8AC3E}">
        <p14:creationId xmlns:p14="http://schemas.microsoft.com/office/powerpoint/2010/main" val="428602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Prototype pattern describes the process of correctly creating clone objects based on an existing prototype object, in other words, the Prototype pattern describes the correct ways to organize the cloning process.</a:t>
            </a:r>
          </a:p>
          <a:p>
            <a:endParaRPr lang="en-US" dirty="0" smtClean="0"/>
          </a:p>
          <a:p>
            <a:r>
              <a:rPr lang="en-US" dirty="0" smtClean="0"/>
              <a:t>What is cloning in objective reality? In biology, the term "cloning" refers to the processes of copying any living beings. But, in computer science, the term "cloning" has its own specific meaning, different from its meaning in biology. In biology, the cloning process occurs by creating a non-finished copy of an adult organism, but by growing an adult clone from an infant. Initially, the baby clone is generated on the basis of the genetic material of the prototype organism, and develops to the adult state in stages, according to the genetic development program laid down in it. In computer science, cloning takes place "instantly". As a result of cloning a prototype in computer science, we immediately get an "adult" clone completely identical to the prototype.</a:t>
            </a:r>
          </a:p>
          <a:p>
            <a:endParaRPr lang="en-US" dirty="0" smtClean="0"/>
          </a:p>
          <a:p>
            <a:r>
              <a:rPr lang="en-US" dirty="0" smtClean="0"/>
              <a:t>In life, software cloning of the analogy can not be found, since the biological organism-clone will never be identical with its prototype organism. The violation of identity occurs due to interference in the development of a clone of external factors of its habitat. With the loss of identity, a distinct individuality develops in the biological clone. In computer science, it is easy to achieve the identity of the clone and prototype due to the ability to copy the entire state of the prototype into a clone.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22</a:t>
            </a:fld>
            <a:endParaRPr lang="uk-UA"/>
          </a:p>
        </p:txBody>
      </p:sp>
    </p:spTree>
    <p:extLst>
      <p:ext uri="{BB962C8B-B14F-4D97-AF65-F5344CB8AC3E}">
        <p14:creationId xmlns:p14="http://schemas.microsoft.com/office/powerpoint/2010/main" val="350091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 Prototype - Provides an interface for cloning itself.</a:t>
            </a:r>
          </a:p>
          <a:p>
            <a:pPr marL="171450" indent="-171450">
              <a:buFont typeface="Arial" panose="020B0604020202020204" pitchFamily="34" charset="0"/>
              <a:buChar char="•"/>
            </a:pPr>
            <a:r>
              <a:rPr lang="en-US" dirty="0" smtClean="0"/>
              <a:t> </a:t>
            </a:r>
            <a:r>
              <a:rPr lang="en-US" dirty="0" err="1" smtClean="0"/>
              <a:t>ConcretePrototype</a:t>
            </a:r>
            <a:r>
              <a:rPr lang="en-US" dirty="0" smtClean="0"/>
              <a:t> - Specific prototype: Implements the cloning operation itself.</a:t>
            </a:r>
          </a:p>
          <a:p>
            <a:pPr marL="171450" indent="-171450">
              <a:buFont typeface="Arial" panose="020B0604020202020204" pitchFamily="34" charset="0"/>
              <a:buChar char="•"/>
            </a:pPr>
            <a:r>
              <a:rPr lang="en-US" dirty="0" smtClean="0"/>
              <a:t> Client - The client creates an instance of the prototype. Calls on the prototype method of cloning.</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23</a:t>
            </a:fld>
            <a:endParaRPr lang="uk-UA"/>
          </a:p>
        </p:txBody>
      </p:sp>
    </p:spTree>
    <p:extLst>
      <p:ext uri="{BB962C8B-B14F-4D97-AF65-F5344CB8AC3E}">
        <p14:creationId xmlns:p14="http://schemas.microsoft.com/office/powerpoint/2010/main" val="37943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We’ll find out about kind of creational patterns such as Abstract Factory, Builder, Factory Method, Prototype, Singleton.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Creational patterns allow you to hide work with specific classes and details how these classes are created and docked. The only known object information is the interfaces of these objects given through abstract classes. This simplifies understanding of the processes of creating objects: when, how, who and what creates.</a:t>
            </a:r>
            <a:endParaRPr lang="uk-UA" dirty="0" smtClean="0"/>
          </a:p>
          <a:p>
            <a:endParaRPr lang="en-US" baseline="0" dirty="0" smtClean="0"/>
          </a:p>
          <a:p>
            <a:endParaRPr lang="en-US" baseline="0" dirty="0" smtClean="0"/>
          </a:p>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a:t>
            </a:fld>
            <a:endParaRPr lang="uk-UA"/>
          </a:p>
        </p:txBody>
      </p:sp>
    </p:spTree>
    <p:extLst>
      <p:ext uri="{BB962C8B-B14F-4D97-AF65-F5344CB8AC3E}">
        <p14:creationId xmlns:p14="http://schemas.microsoft.com/office/powerpoint/2010/main" val="47694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most crucial moment when using the Prototype pattern is the implementation of the Clone method. Particular attention will be required if there are associations in the cloned prototype.</a:t>
            </a:r>
          </a:p>
          <a:p>
            <a:r>
              <a:rPr lang="en-US" dirty="0" smtClean="0"/>
              <a:t>The Prototype pattern is expressed in the </a:t>
            </a:r>
            <a:r>
              <a:rPr lang="en-US" dirty="0" err="1" smtClean="0"/>
              <a:t>.Net</a:t>
            </a:r>
            <a:r>
              <a:rPr lang="en-US" dirty="0" smtClean="0"/>
              <a:t> platform as a cloning technique, through the use of the </a:t>
            </a:r>
            <a:r>
              <a:rPr lang="en-US" b="1" dirty="0" err="1" smtClean="0"/>
              <a:t>ICloneable</a:t>
            </a:r>
            <a:r>
              <a:rPr lang="en-US" b="1" dirty="0" smtClean="0"/>
              <a:t> interface </a:t>
            </a:r>
            <a:r>
              <a:rPr lang="en-US" dirty="0" smtClean="0"/>
              <a:t>implementation or the </a:t>
            </a:r>
            <a:r>
              <a:rPr lang="en-US" b="1" dirty="0" err="1" smtClean="0"/>
              <a:t>MemberwiseClone</a:t>
            </a:r>
            <a:r>
              <a:rPr lang="en-US" dirty="0" smtClean="0"/>
              <a:t> method of the </a:t>
            </a:r>
            <a:r>
              <a:rPr lang="en-US" dirty="0" err="1" smtClean="0"/>
              <a:t>System.Object</a:t>
            </a:r>
            <a:r>
              <a:rPr lang="en-US" dirty="0" smtClean="0"/>
              <a:t> class. But the </a:t>
            </a:r>
            <a:r>
              <a:rPr lang="en-US" dirty="0" err="1" smtClean="0"/>
              <a:t>MemberwiseClone</a:t>
            </a:r>
            <a:r>
              <a:rPr lang="en-US" dirty="0" smtClean="0"/>
              <a:t> method does not solve the problem of "deep and superficial cloning".</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24</a:t>
            </a:fld>
            <a:endParaRPr lang="uk-UA"/>
          </a:p>
        </p:txBody>
      </p:sp>
    </p:spTree>
    <p:extLst>
      <p:ext uri="{BB962C8B-B14F-4D97-AF65-F5344CB8AC3E}">
        <p14:creationId xmlns:p14="http://schemas.microsoft.com/office/powerpoint/2010/main" val="395765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t>
            </a:r>
            <a:r>
              <a:rPr lang="en-US" b="1" dirty="0" smtClean="0"/>
              <a:t>Prototype </a:t>
            </a:r>
            <a:r>
              <a:rPr lang="en-US" b="1" dirty="0" smtClean="0"/>
              <a:t>pattern is recommended when:</a:t>
            </a:r>
          </a:p>
          <a:p>
            <a:pPr marL="171450" indent="-171450">
              <a:buFont typeface="Arial" panose="020B0604020202020204" pitchFamily="34" charset="0"/>
              <a:buChar char="•"/>
            </a:pPr>
            <a:r>
              <a:rPr lang="en-US" dirty="0" smtClean="0"/>
              <a:t>The programmer does not need to know how the system creates, assembles, and presents the product objects.</a:t>
            </a:r>
          </a:p>
          <a:p>
            <a:pPr marL="171450" indent="-171450">
              <a:buFont typeface="Arial" panose="020B0604020202020204" pitchFamily="34" charset="0"/>
              <a:buChar char="•"/>
            </a:pPr>
            <a:r>
              <a:rPr lang="en-US" dirty="0" smtClean="0"/>
              <a:t>The classes whose instances you want to create are determined at runtime, for example, using late binding technology (dynamic DLL loading).</a:t>
            </a:r>
          </a:p>
          <a:p>
            <a:pPr marL="171450" indent="-171450">
              <a:buFont typeface="Arial" panose="020B0604020202020204" pitchFamily="34" charset="0"/>
              <a:buChar char="•"/>
            </a:pPr>
            <a:r>
              <a:rPr lang="en-US" dirty="0" smtClean="0"/>
              <a:t>You must avoid building parallel class hierarchies (factories or products).</a:t>
            </a:r>
          </a:p>
          <a:p>
            <a:pPr marL="171450" indent="-171450">
              <a:buFont typeface="Arial" panose="020B0604020202020204" pitchFamily="34" charset="0"/>
              <a:buChar char="•"/>
            </a:pPr>
            <a:r>
              <a:rPr lang="en-US" dirty="0" smtClean="0"/>
              <a:t> Instances of a particular class can have a small number of states. Then it may be more convenient to install the prototype in accordance with each unique state and then clone the prototypes, rather than creating instances manually and not setting the state of these instances each time again.</a:t>
            </a:r>
          </a:p>
          <a:p>
            <a:pPr marL="171450" indent="-171450">
              <a:buFont typeface="Arial" panose="020B0604020202020204" pitchFamily="34" charset="0"/>
              <a:buChar char="•"/>
            </a:pPr>
            <a:r>
              <a:rPr lang="en-US" dirty="0" smtClean="0"/>
              <a:t>You want to create a number of instances with the same long-calculated state. In this case, to improve performance, it is more convenient to create a prototype and clone it, using the </a:t>
            </a:r>
            <a:r>
              <a:rPr lang="en-US" dirty="0" err="1" smtClean="0"/>
              <a:t>MemberwiseClone</a:t>
            </a:r>
            <a:r>
              <a:rPr lang="en-US" dirty="0" smtClean="0"/>
              <a:t> method of the </a:t>
            </a:r>
            <a:r>
              <a:rPr lang="en-US" dirty="0" err="1" smtClean="0"/>
              <a:t>System.Object</a:t>
            </a:r>
            <a:r>
              <a:rPr lang="en-US" dirty="0" smtClean="0"/>
              <a:t> class included in the Microsoft .NET Framework. Cloning using the constructor will not improve performance.</a:t>
            </a:r>
          </a:p>
        </p:txBody>
      </p:sp>
      <p:sp>
        <p:nvSpPr>
          <p:cNvPr id="4" name="Номер слайда 3"/>
          <p:cNvSpPr>
            <a:spLocks noGrp="1"/>
          </p:cNvSpPr>
          <p:nvPr>
            <p:ph type="sldNum" sz="quarter" idx="10"/>
          </p:nvPr>
        </p:nvSpPr>
        <p:spPr/>
        <p:txBody>
          <a:bodyPr/>
          <a:lstStyle/>
          <a:p>
            <a:fld id="{CF680972-F2DF-4A43-88BD-D70CED0FD094}" type="slidenum">
              <a:rPr lang="uk-UA" smtClean="0"/>
              <a:t>25</a:t>
            </a:fld>
            <a:endParaRPr lang="uk-UA"/>
          </a:p>
        </p:txBody>
      </p:sp>
    </p:spTree>
    <p:extLst>
      <p:ext uri="{BB962C8B-B14F-4D97-AF65-F5344CB8AC3E}">
        <p14:creationId xmlns:p14="http://schemas.microsoft.com/office/powerpoint/2010/main" val="4088569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26</a:t>
            </a:fld>
            <a:endParaRPr lang="uk-UA"/>
          </a:p>
        </p:txBody>
      </p:sp>
    </p:spTree>
    <p:extLst>
      <p:ext uri="{BB962C8B-B14F-4D97-AF65-F5344CB8AC3E}">
        <p14:creationId xmlns:p14="http://schemas.microsoft.com/office/powerpoint/2010/main" val="3796573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27</a:t>
            </a:fld>
            <a:endParaRPr lang="uk-UA"/>
          </a:p>
        </p:txBody>
      </p:sp>
    </p:spTree>
    <p:extLst>
      <p:ext uri="{BB962C8B-B14F-4D97-AF65-F5344CB8AC3E}">
        <p14:creationId xmlns:p14="http://schemas.microsoft.com/office/powerpoint/2010/main" val="3447764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Singleton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a:t>
            </a:r>
            <a:r>
              <a:rPr lang="en-US" b="1" baseline="0" dirty="0" smtClean="0"/>
              <a:t> Singleton</a:t>
            </a:r>
            <a:r>
              <a:rPr lang="en-US" b="1" dirty="0" smtClean="0"/>
              <a:t>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29</a:t>
            </a:fld>
            <a:endParaRPr lang="uk-UA"/>
          </a:p>
        </p:txBody>
      </p:sp>
    </p:spTree>
    <p:extLst>
      <p:ext uri="{BB962C8B-B14F-4D97-AF65-F5344CB8AC3E}">
        <p14:creationId xmlns:p14="http://schemas.microsoft.com/office/powerpoint/2010/main" val="99155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let’s start.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Abstract Factory pattern also known as Kit</a:t>
            </a:r>
            <a:r>
              <a:rPr lang="en-US" baseline="0" dirty="0" smtClean="0"/>
              <a:t> (set of tools).</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smtClean="0"/>
          </a:p>
          <a:p>
            <a:r>
              <a:rPr lang="en-US" dirty="0" smtClean="0"/>
              <a:t>The Abstract Factory pattern provides the client with an interface (set of methods) to create families of interconnected or interdependent product objects, while hiding from the client information about specific classes of created object-products.</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3</a:t>
            </a:fld>
            <a:endParaRPr lang="uk-UA"/>
          </a:p>
        </p:txBody>
      </p:sp>
    </p:spTree>
    <p:extLst>
      <p:ext uri="{BB962C8B-B14F-4D97-AF65-F5344CB8AC3E}">
        <p14:creationId xmlns:p14="http://schemas.microsoft.com/office/powerpoint/2010/main" val="35409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What is a factory in objective reality? A factory is an object having machines (methods) that produce products. For example, the Coca-Cola factory produces sweet soda water poured into tin cans. Suppose that there are two machines in the factory premises. One machine mixes and carbonates the sweet water, and the other machine forms tin cans. After the sweet water and tin can is produced, it is required to pour water into the jar, in other words, it is required to organize the interaction between two products: water and a jar. We describe this process using the UML class diagrams.</a:t>
            </a:r>
          </a:p>
          <a:p>
            <a:endParaRPr lang="en-US" dirty="0" smtClean="0"/>
          </a:p>
          <a:p>
            <a:r>
              <a:rPr lang="en-US" dirty="0" smtClean="0"/>
              <a:t>The diagram shows that the Coca-Cola factory generates two products: water and a jar. These products must necessarily interact with each other, otherwise water will be problematic to deliver to the consumer, no less than an empty bank the consumer is not needed. Associated products (water and a bank), produced by the Coca-Cola factory, form the family of products of the Coca-Cola factory.</a:t>
            </a:r>
          </a:p>
          <a:p>
            <a:endParaRPr lang="en-US" dirty="0" smtClean="0"/>
          </a:p>
          <a:p>
            <a:r>
              <a:rPr lang="en-US" dirty="0" smtClean="0"/>
              <a:t>Pepsi's factory also produces its own family of interacting and interdependent products (water and bank).</a:t>
            </a:r>
            <a:endParaRPr lang="ru-RU" dirty="0" smtClean="0"/>
          </a:p>
          <a:p>
            <a:endParaRPr lang="ru-RU" dirty="0" smtClean="0"/>
          </a:p>
          <a:p>
            <a:r>
              <a:rPr lang="en-US" dirty="0" smtClean="0"/>
              <a:t>It is important to note that it is not logical to try to establish interaction between products from different families (for example, pour Coca-Cola water into a Pepsi bank or Pepsi water into a Coca-Cola bank). Most likely both manufacturers will be against such interaction. This approach is an example of an </a:t>
            </a:r>
            <a:r>
              <a:rPr lang="en-US" dirty="0" err="1" smtClean="0"/>
              <a:t>antipattern</a:t>
            </a:r>
            <a:r>
              <a:rPr lang="en-US" dirty="0" smtClean="0"/>
              <a: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4</a:t>
            </a:fld>
            <a:endParaRPr lang="uk-UA"/>
          </a:p>
        </p:txBody>
      </p:sp>
    </p:spTree>
    <p:extLst>
      <p:ext uri="{BB962C8B-B14F-4D97-AF65-F5344CB8AC3E}">
        <p14:creationId xmlns:p14="http://schemas.microsoft.com/office/powerpoint/2010/main" val="309851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Represent the reviewed factories and the product families they spawn in the context of one program.</a:t>
            </a:r>
          </a:p>
          <a:p>
            <a:r>
              <a:rPr lang="en-US" dirty="0" smtClean="0"/>
              <a:t>First, you need to create abstract classes for specifying product types (</a:t>
            </a:r>
            <a:r>
              <a:rPr lang="en-US" dirty="0" err="1" smtClean="0"/>
              <a:t>AbstractWater</a:t>
            </a:r>
            <a:r>
              <a:rPr lang="en-US" dirty="0" smtClean="0"/>
              <a:t> and </a:t>
            </a:r>
            <a:r>
              <a:rPr lang="en-US" dirty="0" err="1" smtClean="0"/>
              <a:t>AbstractBottle</a:t>
            </a:r>
            <a:r>
              <a:rPr lang="en-US" dirty="0" smtClean="0"/>
              <a:t>) and factory type (</a:t>
            </a:r>
            <a:r>
              <a:rPr lang="en-US" dirty="0" err="1" smtClean="0"/>
              <a:t>AbstractFactory</a:t>
            </a:r>
            <a:r>
              <a:rPr lang="en-US" dirty="0" smtClean="0"/>
              <a:t>). Describe the interaction interfaces with each type of product and factory.</a:t>
            </a:r>
          </a:p>
          <a:p>
            <a:r>
              <a:rPr lang="en-US" dirty="0" smtClean="0"/>
              <a:t>Next, you need to create a specific Client class in which you abstractly (without implementation) describe the processes for generating instances of product types and options for using these types of products, through their existing abstract interfaces. Also, the Client class implements the idea of ​​encapsulation</a:t>
            </a:r>
            <a:r>
              <a:rPr lang="en-US" baseline="0" dirty="0" smtClean="0"/>
              <a:t> </a:t>
            </a:r>
            <a:r>
              <a:rPr lang="en-US" dirty="0" smtClean="0"/>
              <a:t>variations (hiding parts of the software system).</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5</a:t>
            </a:fld>
            <a:endParaRPr lang="uk-UA"/>
          </a:p>
        </p:txBody>
      </p:sp>
    </p:spTree>
    <p:extLst>
      <p:ext uri="{BB962C8B-B14F-4D97-AF65-F5344CB8AC3E}">
        <p14:creationId xmlns:p14="http://schemas.microsoft.com/office/powerpoint/2010/main" val="10487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Using this approach to product generation, now it is not difficult to add new types of products to the system (for example, the cover for closing the jars with water).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7</a:t>
            </a:fld>
            <a:endParaRPr lang="uk-UA"/>
          </a:p>
        </p:txBody>
      </p:sp>
    </p:spTree>
    <p:extLst>
      <p:ext uri="{BB962C8B-B14F-4D97-AF65-F5344CB8AC3E}">
        <p14:creationId xmlns:p14="http://schemas.microsoft.com/office/powerpoint/2010/main" val="81412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Abstract Factory pattern is recommended when:</a:t>
            </a:r>
          </a:p>
          <a:p>
            <a:pPr marL="171450" indent="-171450">
              <a:buFont typeface="Arial" panose="020B0604020202020204" pitchFamily="34" charset="0"/>
              <a:buChar char="•"/>
            </a:pPr>
            <a:r>
              <a:rPr lang="en-US" dirty="0" smtClean="0"/>
              <a:t>It is required to create product objects of different types and establish interaction between them, thus forming families of these product objects. The product objects included in the family must be used together.</a:t>
            </a:r>
          </a:p>
          <a:p>
            <a:pPr marL="171450" indent="-171450">
              <a:buFont typeface="Arial" panose="020B0604020202020204" pitchFamily="34" charset="0"/>
              <a:buChar char="•"/>
            </a:pPr>
            <a:r>
              <a:rPr lang="en-US" dirty="0" smtClean="0"/>
              <a:t>It is required to build a subsystem (module or component) in such a way that its internal device (state and / or behavior) is configured when it is created. At the same time, neither the process nor the result of building a subsystem was dependent on the way of creating objects in it, their composition (composing and connecting objects) and representation (adjusting the internal state of objects).</a:t>
            </a:r>
          </a:p>
          <a:p>
            <a:pPr marL="171450" indent="-171450">
              <a:buFont typeface="Arial" panose="020B0604020202020204" pitchFamily="34" charset="0"/>
              <a:buChar char="•"/>
            </a:pPr>
            <a:r>
              <a:rPr lang="en-US" dirty="0" smtClean="0"/>
              <a:t>The subsystem or system must be configured (configured) through the use of one of the families of product objects generated by a single factory object.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The Abstract Factory pattern has the following advantages:</a:t>
            </a:r>
          </a:p>
          <a:p>
            <a:pPr marL="171450" indent="-171450">
              <a:buFont typeface="Arial" panose="020B0604020202020204" pitchFamily="34" charset="0"/>
              <a:buChar char="•"/>
            </a:pPr>
            <a:r>
              <a:rPr lang="en-US" dirty="0" smtClean="0"/>
              <a:t>Hiding work with specific classes of products.</a:t>
            </a:r>
          </a:p>
          <a:p>
            <a:pPr marL="0" indent="0">
              <a:buFont typeface="Arial" panose="020B0604020202020204" pitchFamily="34" charset="0"/>
              <a:buNone/>
            </a:pPr>
            <a:r>
              <a:rPr lang="en-US" dirty="0" smtClean="0"/>
              <a:t>The factory hides from the client details of the implementation of specific classes and the process of creating instances of these classes. Specific product classes are known only to specific factories and they are not used in client code. The client manages instances of specific classes only through their abstract interfaces.</a:t>
            </a:r>
          </a:p>
          <a:p>
            <a:pPr marL="171450" indent="-171450">
              <a:buFont typeface="Arial" panose="020B0604020202020204" pitchFamily="34" charset="0"/>
              <a:buChar char="•"/>
            </a:pPr>
            <a:r>
              <a:rPr lang="en-US" dirty="0" smtClean="0"/>
              <a:t>Allows you to easily replace the family of products used.</a:t>
            </a:r>
          </a:p>
          <a:p>
            <a:pPr marL="0" indent="0">
              <a:buFont typeface="Arial" panose="020B0604020202020204" pitchFamily="34" charset="0"/>
              <a:buNone/>
            </a:pPr>
            <a:r>
              <a:rPr lang="en-US" dirty="0" smtClean="0"/>
              <a:t>An instance of the class of a particular factory is created in the application in one place and only once, which makes it easier to replace the factories in the future. In order to change the family of products used, you just need to create a new instance of the factory class, then the entire family will be replaced at once.</a:t>
            </a:r>
          </a:p>
          <a:p>
            <a:pPr marL="171450" indent="-171450">
              <a:buFont typeface="Arial" panose="020B0604020202020204" pitchFamily="34" charset="0"/>
              <a:buChar char="•"/>
            </a:pPr>
            <a:r>
              <a:rPr lang="en-US" dirty="0" smtClean="0"/>
              <a:t>Ensure the sharing of products.</a:t>
            </a:r>
          </a:p>
          <a:p>
            <a:pPr marL="0" indent="0">
              <a:buFont typeface="Arial" panose="020B0604020202020204" pitchFamily="34" charset="0"/>
              <a:buNone/>
            </a:pPr>
            <a:r>
              <a:rPr lang="en-US" dirty="0" smtClean="0"/>
              <a:t>It makes it easy to control the interaction between product objects that are designed for sharing and are part of the same family.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Abstract Factory pattern has the following disadvantages:</a:t>
            </a:r>
          </a:p>
          <a:p>
            <a:pPr marL="171450" indent="-171450">
              <a:buFont typeface="Arial" panose="020B0604020202020204" pitchFamily="34" charset="0"/>
              <a:buChar char="•"/>
            </a:pPr>
            <a:r>
              <a:rPr lang="en-US" dirty="0" smtClean="0"/>
              <a:t>There is a slight inconvenience in adding a new kind of product.</a:t>
            </a:r>
          </a:p>
          <a:p>
            <a:pPr marL="0" indent="0">
              <a:buFont typeface="Arial" panose="020B0604020202020204" pitchFamily="34" charset="0"/>
              <a:buNone/>
            </a:pPr>
            <a:r>
              <a:rPr lang="en-US" dirty="0" smtClean="0"/>
              <a:t>To create a new type of products, you will need to create new product classes (abstract and concrete), add a new abstract factory method to the abstract factory class, and implement this abstract method in derived factory-specific factories, and modify the Client class code.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9</a:t>
            </a:fld>
            <a:endParaRPr lang="uk-UA"/>
          </a:p>
        </p:txBody>
      </p:sp>
    </p:spTree>
    <p:extLst>
      <p:ext uri="{BB962C8B-B14F-4D97-AF65-F5344CB8AC3E}">
        <p14:creationId xmlns:p14="http://schemas.microsoft.com/office/powerpoint/2010/main" val="74367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Builder pattern helps to organize the step-by-step construction of a complex product object so that the client does not need to understand the sequence of steps and the internal structure of the product object being built, and as a result of the same design process, product objects with different representations (internal device).</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10</a:t>
            </a:fld>
            <a:endParaRPr lang="uk-UA"/>
          </a:p>
        </p:txBody>
      </p:sp>
    </p:spTree>
    <p:extLst>
      <p:ext uri="{BB962C8B-B14F-4D97-AF65-F5344CB8AC3E}">
        <p14:creationId xmlns:p14="http://schemas.microsoft.com/office/powerpoint/2010/main" val="428937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Who is a builder in objective reality? A builder is a person who builds buildings and structures (bridges, dams, tunnels, etc.). The result of the construction is the erected building (structure). In order for the building to be built according to the rules and in accordance with the design standards, the builders should be managed. The position of the head on the construction site is called the construction superintendent (short for "works"). The foreman instructs the builder how and in what order to carry out construction work. The Builder pattern is built on a similar metaphor.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11</a:t>
            </a:fld>
            <a:endParaRPr lang="uk-UA"/>
          </a:p>
        </p:txBody>
      </p:sp>
    </p:spTree>
    <p:extLst>
      <p:ext uri="{BB962C8B-B14F-4D97-AF65-F5344CB8AC3E}">
        <p14:creationId xmlns:p14="http://schemas.microsoft.com/office/powerpoint/2010/main" val="32870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p:spPr>
        <p:txBody>
          <a:bodyPr anchor="b">
            <a:noAutofit/>
          </a:bodyPr>
          <a:lstStyle>
            <a:lvl1pPr marL="0" indent="0" algn="l">
              <a:defRPr sz="6000">
                <a:solidFill>
                  <a:schemeClr val="tx1"/>
                </a:solidFill>
              </a:defRPr>
            </a:lvl1pPr>
          </a:lstStyle>
          <a:p>
            <a:r>
              <a:rPr lang="en-US" dirty="0" smtClean="0"/>
              <a:t>Click to add title 6</a:t>
            </a:r>
            <a:r>
              <a:rPr lang="uk-UA" dirty="0" smtClean="0"/>
              <a:t>0</a:t>
            </a:r>
            <a:r>
              <a:rPr lang="en-US" dirty="0" smtClean="0"/>
              <a:t> </a:t>
            </a:r>
            <a:r>
              <a:rPr lang="en-US" dirty="0" err="1" smtClean="0"/>
              <a:t>pt</a:t>
            </a:r>
            <a:endParaRPr lang="uk-UA" dirty="0"/>
          </a:p>
        </p:txBody>
      </p:sp>
      <p:sp>
        <p:nvSpPr>
          <p:cNvPr id="3" name="Подзаголовок 2"/>
          <p:cNvSpPr>
            <a:spLocks noGrp="1"/>
          </p:cNvSpPr>
          <p:nvPr>
            <p:ph type="subTitle" idx="1" hasCustomPrompt="1"/>
          </p:nvPr>
        </p:nvSpPr>
        <p:spPr>
          <a:xfrm>
            <a:off x="891546" y="1963231"/>
            <a:ext cx="6727075" cy="454573"/>
          </a:xfrm>
        </p:spPr>
        <p:txBody>
          <a:bodyPr>
            <a:noAutofit/>
          </a:bodyPr>
          <a:lstStyle>
            <a:lvl1pPr marL="0" indent="0" algn="l">
              <a:buNone/>
              <a:defRPr sz="3000">
                <a:solidFill>
                  <a:schemeClr val="tx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subtitle 30pt</a:t>
            </a:r>
            <a:endParaRPr lang="uk-UA" dirty="0"/>
          </a:p>
        </p:txBody>
      </p:sp>
      <p:pic>
        <p:nvPicPr>
          <p:cNvPr id="15" name="Picture 14"/>
          <p:cNvPicPr>
            <a:picLocks noChangeAspect="1"/>
          </p:cNvPicPr>
          <p:nvPr userDrawn="1"/>
        </p:nvPicPr>
        <p:blipFill>
          <a:blip r:embed="rId3"/>
          <a:stretch>
            <a:fillRect/>
          </a:stretch>
        </p:blipFill>
        <p:spPr>
          <a:xfrm>
            <a:off x="222997" y="185737"/>
            <a:ext cx="8705103" cy="523258"/>
          </a:xfrm>
          <a:prstGeom prst="rect">
            <a:avLst/>
          </a:prstGeom>
        </p:spPr>
      </p:pic>
      <p:sp>
        <p:nvSpPr>
          <p:cNvPr id="25" name="TextBox 24"/>
          <p:cNvSpPr txBox="1"/>
          <p:nvPr userDrawn="1"/>
        </p:nvSpPr>
        <p:spPr>
          <a:xfrm>
            <a:off x="-567267" y="42587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2817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233491"/>
            <a:ext cx="4191511" cy="4535484"/>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4680349" y="1233491"/>
            <a:ext cx="4212826" cy="4535484"/>
          </a:xfrm>
        </p:spPr>
        <p:txBody>
          <a:bodyPr/>
          <a:lstStyle/>
          <a:p>
            <a:endParaRPr lang="uk-UA"/>
          </a:p>
        </p:txBody>
      </p:sp>
      <p:sp>
        <p:nvSpPr>
          <p:cNvPr id="6" name="Подзаголовок 2"/>
          <p:cNvSpPr>
            <a:spLocks noGrp="1"/>
          </p:cNvSpPr>
          <p:nvPr>
            <p:ph type="subTitle" idx="1" hasCustomPrompt="1"/>
          </p:nvPr>
        </p:nvSpPr>
        <p:spPr>
          <a:xfrm>
            <a:off x="272144" y="393700"/>
            <a:ext cx="7371878"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6858000"/>
          </a:xfrm>
          <a:prstGeom prst="rect">
            <a:avLst/>
          </a:prstGeom>
        </p:spPr>
        <p:txBody>
          <a:bodyPr/>
          <a:lstStyle>
            <a:lvl1pPr>
              <a:defRPr>
                <a:solidFill>
                  <a:srgbClr val="000000"/>
                </a:solidFill>
              </a:defRPr>
            </a:lvl1pPr>
          </a:lstStyle>
          <a:p>
            <a:endParaRPr lang="uk-UA" dirty="0"/>
          </a:p>
        </p:txBody>
      </p:sp>
      <p:sp>
        <p:nvSpPr>
          <p:cNvPr id="2" name="Заголовок 1"/>
          <p:cNvSpPr>
            <a:spLocks noGrp="1"/>
          </p:cNvSpPr>
          <p:nvPr>
            <p:ph type="title" hasCustomPrompt="1"/>
          </p:nvPr>
        </p:nvSpPr>
        <p:spPr>
          <a:xfrm>
            <a:off x="334589" y="5848096"/>
            <a:ext cx="7886700" cy="525970"/>
          </a:xfrm>
          <a:prstGeom prst="rect">
            <a:avLst/>
          </a:prstGeom>
        </p:spPr>
        <p:txBody>
          <a:bodyPr>
            <a:noAutofit/>
          </a:bodyPr>
          <a:lstStyle>
            <a:lvl1pPr>
              <a:defRPr sz="3000">
                <a:solidFill>
                  <a:schemeClr val="bg1"/>
                </a:solidFill>
              </a:defRPr>
            </a:lvl1pPr>
          </a:lstStyle>
          <a:p>
            <a:r>
              <a:rPr lang="en-US" dirty="0" smtClean="0"/>
              <a:t>Click to add subtitle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590676"/>
            <a:ext cx="8655957" cy="5006980"/>
          </a:xfrm>
        </p:spPr>
        <p:txBody>
          <a:bodyPr/>
          <a:lstStyle>
            <a:lvl1pPr marL="228578" indent="-228578">
              <a:buClr>
                <a:schemeClr val="bg2"/>
              </a:buClr>
              <a:buFont typeface="Arial"/>
              <a:buChar char="•"/>
              <a:defRPr sz="2200"/>
            </a:lvl1pPr>
            <a:lvl2pPr marL="685734" indent="-228578">
              <a:buClr>
                <a:schemeClr val="bg2"/>
              </a:buClr>
              <a:buFont typeface="Arial"/>
              <a:buChar char="•"/>
              <a:defRPr sz="220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
        <p:nvSpPr>
          <p:cNvPr id="4"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41825544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4" y="1592494"/>
            <a:ext cx="8675404" cy="5005161"/>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13508672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647825"/>
            <a:ext cx="4191513" cy="4949829"/>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4680348" y="1647826"/>
            <a:ext cx="4247752" cy="4949824"/>
          </a:xfrm>
        </p:spPr>
        <p:txBody>
          <a:bodyPr/>
          <a:lstStyle/>
          <a:p>
            <a:endParaRPr lang="uk-UA"/>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3869892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8"/>
            <a:ext cx="7412652" cy="1325563"/>
          </a:xfrm>
        </p:spPr>
        <p:txBody>
          <a:bodyPr>
            <a:normAutofit/>
          </a:bodyPr>
          <a:lstStyle>
            <a:lvl1pPr>
              <a:defRPr sz="3500">
                <a:solidFill>
                  <a:schemeClr val="tx1"/>
                </a:solidFill>
              </a:defRPr>
            </a:lvl1pPr>
          </a:lstStyle>
          <a:p>
            <a:endParaRPr lang="uk-UA" dirty="0"/>
          </a:p>
        </p:txBody>
      </p:sp>
      <p:pic>
        <p:nvPicPr>
          <p:cNvPr id="6" name="Picture 5"/>
          <p:cNvPicPr>
            <a:picLocks noChangeAspect="1"/>
          </p:cNvPicPr>
          <p:nvPr userDrawn="1"/>
        </p:nvPicPr>
        <p:blipFill>
          <a:blip r:embed="rId3"/>
          <a:stretch>
            <a:fillRect/>
          </a:stretch>
        </p:blipFill>
        <p:spPr>
          <a:xfrm>
            <a:off x="222997" y="185737"/>
            <a:ext cx="8705103" cy="523258"/>
          </a:xfrm>
          <a:prstGeom prst="rect">
            <a:avLst/>
          </a:prstGeom>
        </p:spPr>
      </p:pic>
      <p:sp>
        <p:nvSpPr>
          <p:cNvPr id="8" name="TextBox 7"/>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8444620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233493"/>
            <a:ext cx="8621032"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272143" y="1233488"/>
            <a:ext cx="8674213"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272143" y="1233491"/>
            <a:ext cx="8675405" cy="4391025"/>
          </a:xfrm>
        </p:spPr>
        <p:txBody>
          <a:bodyPr/>
          <a:lstStyle/>
          <a:p>
            <a:endParaRPr lang="uk-UA"/>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4" y="1233488"/>
            <a:ext cx="3685630" cy="4535487"/>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391038"/>
            <a:ext cx="397812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
        <p:nvSpPr>
          <p:cNvPr id="7" name="Рисунок 6"/>
          <p:cNvSpPr>
            <a:spLocks noGrp="1"/>
          </p:cNvSpPr>
          <p:nvPr>
            <p:ph type="pic" sz="quarter" idx="10"/>
          </p:nvPr>
        </p:nvSpPr>
        <p:spPr>
          <a:xfrm>
            <a:off x="4588934" y="0"/>
            <a:ext cx="4555066" cy="6858000"/>
          </a:xfrm>
        </p:spPr>
        <p:txBody>
          <a:bodyPr/>
          <a:lstStyle/>
          <a:p>
            <a:endParaRPr lang="uk-UA"/>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214" y="908051"/>
            <a:ext cx="8497101" cy="460562"/>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3" name="Text Placeholder 2"/>
          <p:cNvSpPr>
            <a:spLocks noGrp="1"/>
          </p:cNvSpPr>
          <p:nvPr>
            <p:ph type="body" idx="1"/>
          </p:nvPr>
        </p:nvSpPr>
        <p:spPr>
          <a:xfrm>
            <a:off x="279400" y="1657350"/>
            <a:ext cx="8498916" cy="494030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pic>
        <p:nvPicPr>
          <p:cNvPr id="9" name="Picture 8"/>
          <p:cNvPicPr>
            <a:picLocks noChangeAspect="1"/>
          </p:cNvPicPr>
          <p:nvPr userDrawn="1"/>
        </p:nvPicPr>
        <p:blipFill>
          <a:blip r:embed="rId7"/>
          <a:stretch>
            <a:fillRect/>
          </a:stretch>
        </p:blipFill>
        <p:spPr>
          <a:xfrm>
            <a:off x="222997" y="185737"/>
            <a:ext cx="8705103" cy="523258"/>
          </a:xfrm>
          <a:prstGeom prst="rect">
            <a:avLst/>
          </a:prstGeom>
        </p:spPr>
      </p:pic>
      <p:pic>
        <p:nvPicPr>
          <p:cNvPr id="5" name="Picture 4"/>
          <p:cNvPicPr>
            <a:picLocks noChangeAspect="1"/>
          </p:cNvPicPr>
          <p:nvPr userDrawn="1"/>
        </p:nvPicPr>
        <p:blipFill>
          <a:blip r:embed="rId8"/>
          <a:stretch>
            <a:fillRect/>
          </a:stretch>
        </p:blipFill>
        <p:spPr>
          <a:xfrm>
            <a:off x="215236" y="183243"/>
            <a:ext cx="8720122" cy="523789"/>
          </a:xfrm>
          <a:prstGeom prst="rect">
            <a:avLst/>
          </a:prstGeom>
        </p:spPr>
      </p:pic>
    </p:spTree>
    <p:extLst>
      <p:ext uri="{BB962C8B-B14F-4D97-AF65-F5344CB8AC3E}">
        <p14:creationId xmlns:p14="http://schemas.microsoft.com/office/powerpoint/2010/main" val="3344970443"/>
      </p:ext>
    </p:extLst>
  </p:cSld>
  <p:clrMap bg1="lt1" tx1="dk1" bg2="lt2" tx2="dk2" accent1="accent1" accent2="accent2" accent3="accent3" accent4="accent4" accent5="accent5" accent6="accent6" hlink="hlink" folHlink="folHlink"/>
  <p:sldLayoutIdLst>
    <p:sldLayoutId id="2147483711" r:id="rId1"/>
    <p:sldLayoutId id="2147483705" r:id="rId2"/>
    <p:sldLayoutId id="2147483704" r:id="rId3"/>
    <p:sldLayoutId id="2147483707" r:id="rId4"/>
    <p:sldLayoutId id="2147483709"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baseline="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userDrawn="1">
          <p15:clr>
            <a:srgbClr val="F26B43"/>
          </p15:clr>
        </p15:guide>
        <p15:guide id="2" pos="5624" userDrawn="1">
          <p15:clr>
            <a:srgbClr val="F26B43"/>
          </p15:clr>
        </p15:guide>
        <p15:guide id="3" orient="horz" pos="4178" userDrawn="1">
          <p15:clr>
            <a:srgbClr val="F26B43"/>
          </p15:clr>
        </p15:guide>
        <p15:guide id="4" orient="horz" pos="119" userDrawn="1">
          <p15:clr>
            <a:srgbClr val="F26B43"/>
          </p15:clr>
        </p15:guide>
        <p15:guide id="5" pos="635" userDrawn="1">
          <p15:clr>
            <a:srgbClr val="F26B43"/>
          </p15:clr>
        </p15:guide>
        <p15:guide id="6" orient="horz" pos="572" userDrawn="1">
          <p15:clr>
            <a:srgbClr val="F26B43"/>
          </p15:clr>
        </p15:guide>
        <p15:guide id="7" orient="horz" pos="436" userDrawn="1">
          <p15:clr>
            <a:srgbClr val="F26B43"/>
          </p15:clr>
        </p15:guide>
        <p15:guide id="8" pos="2812" userDrawn="1">
          <p15:clr>
            <a:srgbClr val="F26B43"/>
          </p15:clr>
        </p15:guide>
        <p15:guide id="9" pos="29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2144" y="147648"/>
            <a:ext cx="85383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272144" y="1335006"/>
            <a:ext cx="85383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8" name="Picture 7"/>
          <p:cNvPicPr>
            <a:picLocks noChangeAspect="1"/>
          </p:cNvPicPr>
          <p:nvPr userDrawn="1"/>
        </p:nvPicPr>
        <p:blipFill>
          <a:blip r:embed="rId7"/>
          <a:stretch>
            <a:fillRect/>
          </a:stretch>
        </p:blipFill>
        <p:spPr>
          <a:xfrm>
            <a:off x="363133" y="6134735"/>
            <a:ext cx="2212309" cy="322099"/>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83" r:id="rId3"/>
    <p:sldLayoutId id="2147483684" r:id="rId4"/>
    <p:sldLayoutId id="2147483685" r:id="rId5"/>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Clr>
          <a:schemeClr val="bg2"/>
        </a:buClr>
        <a:buFont typeface="Arial" panose="020B0604020202020204" pitchFamily="34" charset="0"/>
        <a:buChar char="•"/>
        <a:defRPr sz="2800" kern="1200" baseline="0">
          <a:solidFill>
            <a:srgbClr val="000000"/>
          </a:solidFill>
          <a:latin typeface="+mn-lt"/>
          <a:ea typeface="+mn-ea"/>
          <a:cs typeface="+mn-cs"/>
        </a:defRPr>
      </a:lvl1pPr>
      <a:lvl2pPr marL="685734" indent="-228578" algn="l" defTabSz="914309"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2886" indent="-228578" algn="l" defTabSz="914309"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040"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195"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pos="5602"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0" orient="horz" pos="3793" userDrawn="1">
          <p15:clr>
            <a:srgbClr val="F26B43"/>
          </p15:clr>
        </p15:guide>
        <p15:guide id="8" orient="horz" pos="3634" userDrawn="1">
          <p15:clr>
            <a:srgbClr val="F26B43"/>
          </p15:clr>
        </p15:guide>
        <p15:guide id="9" pos="2812" userDrawn="1">
          <p15:clr>
            <a:srgbClr val="F26B43"/>
          </p15:clr>
        </p15:guide>
        <p15:guide id="10" pos="29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198837" y="5624518"/>
            <a:ext cx="8748713" cy="990455"/>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sz="1800"/>
          </a:p>
        </p:txBody>
      </p:sp>
      <p:sp>
        <p:nvSpPr>
          <p:cNvPr id="6" name="Заголовок 5"/>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orient="horz" pos="3748" userDrawn="1">
          <p15:clr>
            <a:srgbClr val="F26B43"/>
          </p15:clr>
        </p15:guide>
        <p15:guide id="9" orient="horz" pos="354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41" y="1900361"/>
            <a:ext cx="6442512" cy="1731039"/>
          </a:xfrm>
        </p:spPr>
        <p:txBody>
          <a:bodyPr/>
          <a:lstStyle/>
          <a:p>
            <a:r>
              <a:rPr lang="en-US" dirty="0" smtClean="0"/>
              <a:t>Creational Patterns in C#</a:t>
            </a:r>
            <a:endParaRPr lang="uk-UA" dirty="0"/>
          </a:p>
        </p:txBody>
      </p:sp>
      <p:sp>
        <p:nvSpPr>
          <p:cNvPr id="3" name="Subtitle 2"/>
          <p:cNvSpPr>
            <a:spLocks noGrp="1"/>
          </p:cNvSpPr>
          <p:nvPr>
            <p:ph type="subTitle" idx="1"/>
          </p:nvPr>
        </p:nvSpPr>
        <p:spPr>
          <a:xfrm>
            <a:off x="891541" y="4103115"/>
            <a:ext cx="6727075" cy="454573"/>
          </a:xfrm>
        </p:spPr>
        <p:txBody>
          <a:bodyPr/>
          <a:lstStyle/>
          <a:p>
            <a:pPr algn="r"/>
            <a:r>
              <a:rPr lang="en-US" dirty="0" err="1" smtClean="0"/>
              <a:t>Nataliia</a:t>
            </a:r>
            <a:r>
              <a:rPr lang="en-US" dirty="0" smtClean="0"/>
              <a:t> </a:t>
            </a:r>
            <a:r>
              <a:rPr lang="en-US" dirty="0" err="1" smtClean="0"/>
              <a:t>Svystun</a:t>
            </a:r>
            <a:endParaRPr lang="uk-UA" dirty="0"/>
          </a:p>
        </p:txBody>
      </p:sp>
    </p:spTree>
    <p:extLst>
      <p:ext uri="{BB962C8B-B14F-4D97-AF65-F5344CB8AC3E}">
        <p14:creationId xmlns:p14="http://schemas.microsoft.com/office/powerpoint/2010/main" val="174270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b="1"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970477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half" idx="2"/>
          </p:nvPr>
        </p:nvSpPr>
        <p:spPr>
          <a:xfrm>
            <a:off x="272143" y="1647825"/>
            <a:ext cx="8536577" cy="902335"/>
          </a:xfrm>
        </p:spPr>
        <p:txBody>
          <a:bodyPr/>
          <a:lstStyle/>
          <a:p>
            <a:r>
              <a:rPr lang="en-US" dirty="0"/>
              <a:t>Who is a builder in objective reality? </a:t>
            </a:r>
            <a:endParaRPr lang="uk-UA" dirty="0"/>
          </a:p>
        </p:txBody>
      </p:sp>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 y="3307529"/>
            <a:ext cx="9144000" cy="3250301"/>
          </a:xfrm>
          <a:prstGeom prst="rect">
            <a:avLst/>
          </a:prstGeom>
        </p:spPr>
      </p:pic>
    </p:spTree>
    <p:extLst>
      <p:ext uri="{BB962C8B-B14F-4D97-AF65-F5344CB8AC3E}">
        <p14:creationId xmlns:p14="http://schemas.microsoft.com/office/powerpoint/2010/main" val="343689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843"/>
            <a:ext cx="9144000" cy="6286501"/>
          </a:xfrm>
          <a:prstGeom prst="rect">
            <a:avLst/>
          </a:prstGeom>
        </p:spPr>
      </p:pic>
    </p:spTree>
    <p:extLst>
      <p:ext uri="{BB962C8B-B14F-4D97-AF65-F5344CB8AC3E}">
        <p14:creationId xmlns:p14="http://schemas.microsoft.com/office/powerpoint/2010/main" val="22397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Builder</a:t>
            </a:r>
            <a:r>
              <a:rPr lang="uk-UA" dirty="0" smtClean="0"/>
              <a:t> </a:t>
            </a:r>
            <a:r>
              <a:rPr lang="en-US" dirty="0" smtClean="0"/>
              <a:t>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5" y="1935356"/>
            <a:ext cx="9039635" cy="3433235"/>
          </a:xfrm>
          <a:prstGeom prst="rect">
            <a:avLst/>
          </a:prstGeom>
        </p:spPr>
      </p:pic>
    </p:spTree>
    <p:extLst>
      <p:ext uri="{BB962C8B-B14F-4D97-AF65-F5344CB8AC3E}">
        <p14:creationId xmlns:p14="http://schemas.microsoft.com/office/powerpoint/2010/main" val="1922323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299" y="0"/>
            <a:ext cx="6012701" cy="6599492"/>
          </a:xfrm>
          <a:prstGeom prst="rect">
            <a:avLst/>
          </a:prstGeom>
        </p:spPr>
      </p:pic>
      <p:sp>
        <p:nvSpPr>
          <p:cNvPr id="5" name="Заголовок 5"/>
          <p:cNvSpPr txBox="1">
            <a:spLocks/>
          </p:cNvSpPr>
          <p:nvPr/>
        </p:nvSpPr>
        <p:spPr>
          <a:xfrm>
            <a:off x="172606" y="654024"/>
            <a:ext cx="26417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261906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Builder </a:t>
            </a:r>
            <a:r>
              <a:rPr lang="en-US" b="1" dirty="0"/>
              <a:t>pattern has the following advantages:</a:t>
            </a:r>
          </a:p>
          <a:p>
            <a:pPr marL="171450" indent="-171450">
              <a:buFont typeface="Arial" panose="020B0604020202020204" pitchFamily="34" charset="0"/>
              <a:buChar char="•"/>
            </a:pPr>
            <a:r>
              <a:rPr lang="en-US" dirty="0" smtClean="0"/>
              <a:t> Allows </a:t>
            </a:r>
            <a:r>
              <a:rPr lang="en-US" dirty="0"/>
              <a:t>you to change the composition of the product.</a:t>
            </a:r>
          </a:p>
          <a:p>
            <a:r>
              <a:rPr lang="en-US" dirty="0"/>
              <a:t>Hides the code that implements the construction and presentation</a:t>
            </a:r>
            <a:r>
              <a:rPr lang="en-US" dirty="0" smtClean="0"/>
              <a:t>.</a:t>
            </a:r>
          </a:p>
          <a:p>
            <a:r>
              <a:rPr lang="en-US" dirty="0"/>
              <a:t>Provides full control over the process of building the product</a:t>
            </a:r>
            <a:r>
              <a:rPr lang="en-US" dirty="0" smtClean="0"/>
              <a:t>.</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333499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b="1" dirty="0"/>
              <a:t>Factory </a:t>
            </a:r>
            <a:r>
              <a:rPr lang="en-US" b="1" dirty="0" smtClean="0"/>
              <a:t>Method</a:t>
            </a:r>
          </a:p>
          <a:p>
            <a:r>
              <a:rPr lang="en-US" b="1" dirty="0" smtClean="0"/>
              <a:t>	(</a:t>
            </a:r>
            <a:r>
              <a:rPr lang="en-US" b="1" dirty="0"/>
              <a:t>Virtual Constructor)</a:t>
            </a:r>
            <a:endParaRPr lang="en-US" b="1" dirty="0" smtClean="0"/>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08141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a:t>
            </a:r>
          </a:p>
          <a:p>
            <a:r>
              <a:rPr lang="en-US" dirty="0" smtClean="0"/>
              <a:t>(</a:t>
            </a:r>
            <a:r>
              <a:rPr lang="en-US" dirty="0"/>
              <a:t>Virtual </a:t>
            </a:r>
            <a:r>
              <a:rPr lang="en-US" dirty="0" smtClean="0"/>
              <a:t>Constructor)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3" y="2622997"/>
            <a:ext cx="9144000" cy="3819947"/>
          </a:xfrm>
          <a:prstGeom prst="rect">
            <a:avLst/>
          </a:prstGeom>
        </p:spPr>
      </p:pic>
    </p:spTree>
    <p:extLst>
      <p:ext uri="{BB962C8B-B14F-4D97-AF65-F5344CB8AC3E}">
        <p14:creationId xmlns:p14="http://schemas.microsoft.com/office/powerpoint/2010/main" val="3311026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UML</a:t>
            </a:r>
            <a:endParaRPr lang="uk-UA"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839"/>
            <a:ext cx="9144000" cy="4790365"/>
          </a:xfrm>
          <a:prstGeom prst="rect">
            <a:avLst/>
          </a:prstGeom>
        </p:spPr>
      </p:pic>
    </p:spTree>
    <p:extLst>
      <p:ext uri="{BB962C8B-B14F-4D97-AF65-F5344CB8AC3E}">
        <p14:creationId xmlns:p14="http://schemas.microsoft.com/office/powerpoint/2010/main" val="228988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82" y="0"/>
            <a:ext cx="7224386" cy="6180356"/>
          </a:xfrm>
          <a:prstGeom prst="rect">
            <a:avLst/>
          </a:prstGeom>
        </p:spPr>
      </p:pic>
    </p:spTree>
    <p:extLst>
      <p:ext uri="{BB962C8B-B14F-4D97-AF65-F5344CB8AC3E}">
        <p14:creationId xmlns:p14="http://schemas.microsoft.com/office/powerpoint/2010/main" val="270489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normAutofit lnSpcReduction="10000"/>
          </a:bodyPr>
          <a:lstStyle/>
          <a:p>
            <a:pPr marL="0" indent="0">
              <a:buNone/>
            </a:pPr>
            <a:r>
              <a:rPr lang="en-US" b="1" dirty="0" smtClean="0"/>
              <a:t>The </a:t>
            </a:r>
            <a:r>
              <a:rPr lang="en-US" b="1" dirty="0"/>
              <a:t>Factory Method p</a:t>
            </a:r>
            <a:r>
              <a:rPr lang="en-US" b="1" dirty="0" smtClean="0"/>
              <a:t>attern is </a:t>
            </a:r>
            <a:r>
              <a:rPr lang="en-US" b="1" dirty="0"/>
              <a:t>recommended when:</a:t>
            </a:r>
          </a:p>
          <a:p>
            <a:r>
              <a:rPr lang="en-US" dirty="0" smtClean="0"/>
              <a:t>The </a:t>
            </a:r>
            <a:r>
              <a:rPr lang="en-US" dirty="0"/>
              <a:t>abstract base class Creator is not known in advance, which specific classes of products will need to be created.</a:t>
            </a:r>
          </a:p>
          <a:p>
            <a:r>
              <a:rPr lang="en-US" dirty="0" smtClean="0"/>
              <a:t>Abstract </a:t>
            </a:r>
            <a:r>
              <a:rPr lang="en-US" dirty="0"/>
              <a:t>class Creator is designed so that the objects-products that you need to create are described by its derived classes (</a:t>
            </a:r>
            <a:r>
              <a:rPr lang="en-US" dirty="0" err="1"/>
              <a:t>ConcreteCreator</a:t>
            </a:r>
            <a:r>
              <a:rPr lang="en-US" dirty="0"/>
              <a:t>).</a:t>
            </a:r>
          </a:p>
          <a:p>
            <a:r>
              <a:rPr lang="en-US" dirty="0" smtClean="0"/>
              <a:t>The </a:t>
            </a:r>
            <a:r>
              <a:rPr lang="en-US" dirty="0"/>
              <a:t>process of creating a product should provide the possibility of obtaining various variations of the created product.</a:t>
            </a:r>
          </a:p>
          <a:p>
            <a:r>
              <a:rPr lang="en-US" dirty="0" smtClean="0"/>
              <a:t>Abstract </a:t>
            </a:r>
            <a:r>
              <a:rPr lang="en-US" dirty="0"/>
              <a:t>class Creator plans to transfer responsibility for creating object-products to one of its subclasses.</a:t>
            </a:r>
          </a:p>
          <a:p>
            <a:r>
              <a:rPr lang="en-US" dirty="0" smtClean="0"/>
              <a:t>It </a:t>
            </a:r>
            <a:r>
              <a:rPr lang="en-US" dirty="0"/>
              <a:t>is required to collect in one place (in the group of successors) all </a:t>
            </a:r>
            <a:r>
              <a:rPr lang="en-US" dirty="0" err="1"/>
              <a:t>ConcreteCreators</a:t>
            </a:r>
            <a:r>
              <a:rPr lang="en-US" dirty="0"/>
              <a:t> responsible for creating objects-products of a certain type.</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Factory Method</a:t>
            </a:r>
            <a:endParaRPr lang="uk-UA" dirty="0"/>
          </a:p>
        </p:txBody>
      </p:sp>
    </p:spTree>
    <p:extLst>
      <p:ext uri="{BB962C8B-B14F-4D97-AF65-F5344CB8AC3E}">
        <p14:creationId xmlns:p14="http://schemas.microsoft.com/office/powerpoint/2010/main" val="261341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b="1"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060426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7757"/>
            <a:ext cx="9144000" cy="3274726"/>
          </a:xfrm>
          <a:prstGeom prst="rect">
            <a:avLst/>
          </a:prstGeom>
        </p:spPr>
      </p:pic>
    </p:spTree>
    <p:extLst>
      <p:ext uri="{BB962C8B-B14F-4D97-AF65-F5344CB8AC3E}">
        <p14:creationId xmlns:p14="http://schemas.microsoft.com/office/powerpoint/2010/main" val="13370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341" y="1302836"/>
            <a:ext cx="7125317" cy="4252328"/>
          </a:xfrm>
          <a:prstGeom prst="rect">
            <a:avLst/>
          </a:prstGeom>
        </p:spPr>
      </p:pic>
    </p:spTree>
    <p:extLst>
      <p:ext uri="{BB962C8B-B14F-4D97-AF65-F5344CB8AC3E}">
        <p14:creationId xmlns:p14="http://schemas.microsoft.com/office/powerpoint/2010/main" val="414392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988"/>
            <a:ext cx="9144000" cy="5227166"/>
          </a:xfrm>
          <a:prstGeom prst="rect">
            <a:avLst/>
          </a:prstGeom>
        </p:spPr>
      </p:pic>
    </p:spTree>
    <p:extLst>
      <p:ext uri="{BB962C8B-B14F-4D97-AF65-F5344CB8AC3E}">
        <p14:creationId xmlns:p14="http://schemas.microsoft.com/office/powerpoint/2010/main" val="188506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4" y="1055069"/>
            <a:ext cx="8674213" cy="4899682"/>
          </a:xfrm>
        </p:spPr>
        <p:txBody>
          <a:bodyPr>
            <a:normAutofit fontScale="92500" lnSpcReduction="20000"/>
          </a:bodyPr>
          <a:lstStyle/>
          <a:p>
            <a:pPr marL="0" indent="0">
              <a:buNone/>
            </a:pPr>
            <a:r>
              <a:rPr lang="en-US" b="1" dirty="0"/>
              <a:t>Many features of using the Prototype pattern coincide with the features of the Abstract Factory and Builder patterns:</a:t>
            </a:r>
          </a:p>
          <a:p>
            <a:r>
              <a:rPr lang="en-US" dirty="0" smtClean="0"/>
              <a:t>Hiding </a:t>
            </a:r>
            <a:r>
              <a:rPr lang="en-US" dirty="0"/>
              <a:t>work with specific classes of products.</a:t>
            </a:r>
          </a:p>
          <a:p>
            <a:r>
              <a:rPr lang="en-US" dirty="0" smtClean="0"/>
              <a:t>Ability </a:t>
            </a:r>
            <a:r>
              <a:rPr lang="en-US" dirty="0"/>
              <a:t>to easily replace the families of products used.</a:t>
            </a:r>
          </a:p>
          <a:p>
            <a:r>
              <a:rPr lang="en-US" dirty="0" smtClean="0"/>
              <a:t>Ensure </a:t>
            </a:r>
            <a:r>
              <a:rPr lang="en-US" dirty="0"/>
              <a:t>the sharing of products.</a:t>
            </a:r>
          </a:p>
          <a:p>
            <a:r>
              <a:rPr lang="en-US" dirty="0" smtClean="0"/>
              <a:t>There </a:t>
            </a:r>
            <a:r>
              <a:rPr lang="en-US" dirty="0"/>
              <a:t>is a slight inconvenience in adding a new kind of product.</a:t>
            </a:r>
          </a:p>
          <a:p>
            <a:r>
              <a:rPr lang="en-US" dirty="0" smtClean="0"/>
              <a:t>The </a:t>
            </a:r>
            <a:r>
              <a:rPr lang="en-US" dirty="0"/>
              <a:t>possibility of changing the composition of the product.</a:t>
            </a:r>
          </a:p>
          <a:p>
            <a:r>
              <a:rPr lang="en-US" dirty="0" smtClean="0"/>
              <a:t>Hiding </a:t>
            </a:r>
            <a:r>
              <a:rPr lang="en-US" dirty="0"/>
              <a:t>the code that implements the design and presentation.</a:t>
            </a:r>
          </a:p>
          <a:p>
            <a:r>
              <a:rPr lang="en-US" dirty="0" smtClean="0"/>
              <a:t>Control </a:t>
            </a:r>
            <a:r>
              <a:rPr lang="en-US" dirty="0"/>
              <a:t>over the process of building a product</a:t>
            </a:r>
            <a:r>
              <a:rPr lang="en-US" dirty="0" smtClean="0"/>
              <a:t>.</a:t>
            </a:r>
          </a:p>
          <a:p>
            <a:r>
              <a:rPr lang="en-US" b="1" dirty="0"/>
              <a:t>The ability to add and remove products at runtime</a:t>
            </a:r>
            <a:r>
              <a:rPr lang="en-US" b="1" dirty="0" smtClean="0"/>
              <a:t>.</a:t>
            </a:r>
          </a:p>
          <a:p>
            <a:r>
              <a:rPr lang="en-US" b="1" dirty="0"/>
              <a:t>Description of new types of objects (class objects) by changing the state of clones</a:t>
            </a:r>
            <a:r>
              <a:rPr lang="en-US" b="1" dirty="0" smtClean="0"/>
              <a:t>.</a:t>
            </a:r>
          </a:p>
          <a:p>
            <a:r>
              <a:rPr lang="en-US" b="1" dirty="0"/>
              <a:t>Reducing the number of derived classes.</a:t>
            </a:r>
            <a:endParaRPr lang="en-US" b="1" dirty="0" smtClean="0"/>
          </a:p>
          <a:p>
            <a:r>
              <a:rPr lang="en-US" b="1" dirty="0" smtClean="0"/>
              <a:t>Dynamically </a:t>
            </a:r>
            <a:r>
              <a:rPr lang="en-US" b="1" dirty="0"/>
              <a:t>adding classes at runtime.</a:t>
            </a:r>
            <a:endParaRPr lang="en-US" b="1"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Prototype</a:t>
            </a:r>
            <a:endParaRPr lang="uk-UA" dirty="0"/>
          </a:p>
        </p:txBody>
      </p:sp>
    </p:spTree>
    <p:extLst>
      <p:ext uri="{BB962C8B-B14F-4D97-AF65-F5344CB8AC3E}">
        <p14:creationId xmlns:p14="http://schemas.microsoft.com/office/powerpoint/2010/main" val="243975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b="1" dirty="0"/>
              <a:t>Singleton (Solitaire)</a:t>
            </a:r>
            <a:endParaRPr lang="uk-UA" b="1"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418179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Singleton (Solitaire)</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6" y="2084536"/>
            <a:ext cx="8428450" cy="4282811"/>
          </a:xfrm>
          <a:prstGeom prst="rect">
            <a:avLst/>
          </a:prstGeom>
        </p:spPr>
      </p:pic>
    </p:spTree>
    <p:extLst>
      <p:ext uri="{BB962C8B-B14F-4D97-AF65-F5344CB8AC3E}">
        <p14:creationId xmlns:p14="http://schemas.microsoft.com/office/powerpoint/2010/main" val="50875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Singleton</a:t>
            </a:r>
            <a:r>
              <a:rPr lang="en-US" dirty="0" smtClean="0"/>
              <a:t> UML</a:t>
            </a: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44" y="1242336"/>
            <a:ext cx="2286198" cy="2209992"/>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51" y="0"/>
            <a:ext cx="4389500" cy="6469941"/>
          </a:xfrm>
          <a:prstGeom prst="rect">
            <a:avLst/>
          </a:prstGeom>
        </p:spPr>
      </p:pic>
    </p:spTree>
    <p:extLst>
      <p:ext uri="{BB962C8B-B14F-4D97-AF65-F5344CB8AC3E}">
        <p14:creationId xmlns:p14="http://schemas.microsoft.com/office/powerpoint/2010/main" val="411851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Singleton </a:t>
            </a:r>
            <a:r>
              <a:rPr lang="en-US" b="1" dirty="0"/>
              <a:t>pattern 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Singleton</a:t>
            </a:r>
            <a:endParaRPr lang="uk-UA" dirty="0"/>
          </a:p>
        </p:txBody>
      </p:sp>
    </p:spTree>
    <p:extLst>
      <p:ext uri="{BB962C8B-B14F-4D97-AF65-F5344CB8AC3E}">
        <p14:creationId xmlns:p14="http://schemas.microsoft.com/office/powerpoint/2010/main" val="238932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b="1" dirty="0" smtClean="0"/>
              <a:t>Abstract Factory (Kit)</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613957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Questions</a:t>
            </a:r>
            <a:r>
              <a:rPr lang="en-US" dirty="0"/>
              <a:t>? </a:t>
            </a:r>
            <a:endParaRPr lang="uk-UA" dirty="0"/>
          </a:p>
        </p:txBody>
      </p:sp>
    </p:spTree>
    <p:extLst>
      <p:ext uri="{BB962C8B-B14F-4D97-AF65-F5344CB8AC3E}">
        <p14:creationId xmlns:p14="http://schemas.microsoft.com/office/powerpoint/2010/main" val="8378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a:t>Abstract </a:t>
            </a:r>
            <a:r>
              <a:rPr lang="en-US" dirty="0" smtClean="0"/>
              <a:t>Factory</a:t>
            </a:r>
            <a:r>
              <a:rPr lang="uk-UA" dirty="0" smtClean="0"/>
              <a:t> (</a:t>
            </a:r>
            <a:r>
              <a:rPr lang="en-US" dirty="0" smtClean="0"/>
              <a:t>Kit</a:t>
            </a:r>
            <a:r>
              <a:rPr lang="uk-UA" dirty="0" smtClean="0"/>
              <a:t>)</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254" y="1508733"/>
            <a:ext cx="6294665" cy="1729890"/>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150" y="3909509"/>
            <a:ext cx="5951736" cy="1699407"/>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23" y="1216263"/>
            <a:ext cx="800169" cy="4557155"/>
          </a:xfrm>
          <a:prstGeom prst="rect">
            <a:avLst/>
          </a:prstGeom>
        </p:spPr>
      </p:pic>
    </p:spTree>
    <p:extLst>
      <p:ext uri="{BB962C8B-B14F-4D97-AF65-F5344CB8AC3E}">
        <p14:creationId xmlns:p14="http://schemas.microsoft.com/office/powerpoint/2010/main" val="132495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5"/>
          <p:cNvSpPr>
            <a:spLocks noGrp="1"/>
          </p:cNvSpPr>
          <p:nvPr>
            <p:ph type="subTitle" idx="1"/>
          </p:nvPr>
        </p:nvSpPr>
        <p:spPr/>
        <p:txBody>
          <a:bodyPr/>
          <a:lstStyle/>
          <a:p>
            <a:r>
              <a:rPr lang="en-US" dirty="0"/>
              <a:t>Abstract Factory</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967"/>
            <a:ext cx="9144000" cy="4054549"/>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90" y="0"/>
            <a:ext cx="7844802" cy="6858000"/>
          </a:xfrm>
          <a:prstGeom prst="rect">
            <a:avLst/>
          </a:prstGeom>
        </p:spPr>
      </p:pic>
    </p:spTree>
    <p:extLst>
      <p:ext uri="{BB962C8B-B14F-4D97-AF65-F5344CB8AC3E}">
        <p14:creationId xmlns:p14="http://schemas.microsoft.com/office/powerpoint/2010/main" val="948515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510" y="0"/>
            <a:ext cx="5905272" cy="6858000"/>
          </a:xfrm>
          <a:prstGeom prst="rect">
            <a:avLst/>
          </a:prstGeom>
        </p:spPr>
      </p:pic>
    </p:spTree>
    <p:extLst>
      <p:ext uri="{BB962C8B-B14F-4D97-AF65-F5344CB8AC3E}">
        <p14:creationId xmlns:p14="http://schemas.microsoft.com/office/powerpoint/2010/main" val="2686434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Abstract </a:t>
            </a:r>
            <a:r>
              <a:rPr lang="en-US" dirty="0" smtClean="0"/>
              <a:t>Factory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274"/>
            <a:ext cx="9144000" cy="5801605"/>
          </a:xfrm>
          <a:prstGeom prst="rect">
            <a:avLst/>
          </a:prstGeom>
        </p:spPr>
      </p:pic>
    </p:spTree>
    <p:extLst>
      <p:ext uri="{BB962C8B-B14F-4D97-AF65-F5344CB8AC3E}">
        <p14:creationId xmlns:p14="http://schemas.microsoft.com/office/powerpoint/2010/main" val="1481341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Abstract Factory</a:t>
            </a:r>
            <a:endParaRPr lang="uk-UA" dirty="0"/>
          </a:p>
        </p:txBody>
      </p:sp>
      <p:sp>
        <p:nvSpPr>
          <p:cNvPr id="3" name="Текст 2"/>
          <p:cNvSpPr>
            <a:spLocks noGrp="1"/>
          </p:cNvSpPr>
          <p:nvPr>
            <p:ph type="body" sz="quarter" idx="10"/>
          </p:nvPr>
        </p:nvSpPr>
        <p:spPr/>
        <p:txBody>
          <a:bodyPr/>
          <a:lstStyle/>
          <a:p>
            <a:pPr marL="0" indent="0">
              <a:buNone/>
            </a:pPr>
            <a:r>
              <a:rPr lang="en-US" b="1" dirty="0"/>
              <a:t>The Abstract Factory pattern has the following advantages:</a:t>
            </a:r>
          </a:p>
          <a:p>
            <a:r>
              <a:rPr lang="en-US" dirty="0" smtClean="0"/>
              <a:t>Hiding </a:t>
            </a:r>
            <a:r>
              <a:rPr lang="en-US" dirty="0"/>
              <a:t>work with specific classes of products</a:t>
            </a:r>
            <a:r>
              <a:rPr lang="en-US" dirty="0" smtClean="0"/>
              <a:t>.</a:t>
            </a:r>
          </a:p>
          <a:p>
            <a:r>
              <a:rPr lang="en-US" dirty="0"/>
              <a:t>Allows you to easily replace the family of products used</a:t>
            </a:r>
            <a:r>
              <a:rPr lang="en-US" dirty="0" smtClean="0"/>
              <a:t>.</a:t>
            </a:r>
          </a:p>
          <a:p>
            <a:r>
              <a:rPr lang="en-US" dirty="0"/>
              <a:t>Ensuring sharing of products</a:t>
            </a:r>
            <a:r>
              <a:rPr lang="en-US" dirty="0" smtClean="0"/>
              <a:t>.</a:t>
            </a:r>
          </a:p>
          <a:p>
            <a:endParaRPr lang="en-US" dirty="0"/>
          </a:p>
          <a:p>
            <a:pPr marL="0" indent="0">
              <a:buNone/>
            </a:pPr>
            <a:r>
              <a:rPr lang="en-US" b="1" dirty="0"/>
              <a:t>Abstract Factory pattern has the following disadvantages</a:t>
            </a:r>
            <a:r>
              <a:rPr lang="en-US" b="1" dirty="0" smtClean="0"/>
              <a:t>:</a:t>
            </a:r>
          </a:p>
          <a:p>
            <a:r>
              <a:rPr lang="en-US" dirty="0"/>
              <a:t>There is a slight inconvenience in adding a new kind of product.</a:t>
            </a:r>
            <a:endParaRPr lang="uk-UA" dirty="0"/>
          </a:p>
        </p:txBody>
      </p:sp>
    </p:spTree>
    <p:extLst>
      <p:ext uri="{BB962C8B-B14F-4D97-AF65-F5344CB8AC3E}">
        <p14:creationId xmlns:p14="http://schemas.microsoft.com/office/powerpoint/2010/main" val="311412058"/>
      </p:ext>
    </p:extLst>
  </p:cSld>
  <p:clrMapOvr>
    <a:masterClrMapping/>
  </p:clrMapOvr>
</p:sld>
</file>

<file path=ppt/theme/theme1.xml><?xml version="1.0" encoding="utf-8"?>
<a:theme xmlns:a="http://schemas.openxmlformats.org/drawingml/2006/main" name="Title Slides Brand Panel">
  <a:themeElements>
    <a:clrScheme name="SoftServe Color Scheme">
      <a:dk1>
        <a:srgbClr val="131515"/>
      </a:dk1>
      <a:lt1>
        <a:srgbClr val="FFFFFF"/>
      </a:lt1>
      <a:dk2>
        <a:srgbClr val="171B65"/>
      </a:dk2>
      <a:lt2>
        <a:srgbClr val="00B4D5"/>
      </a:lt2>
      <a:accent1>
        <a:srgbClr val="171B65"/>
      </a:accent1>
      <a:accent2>
        <a:srgbClr val="00B4D5"/>
      </a:accent2>
      <a:accent3>
        <a:srgbClr val="BED62F"/>
      </a:accent3>
      <a:accent4>
        <a:srgbClr val="CBCECE"/>
      </a:accent4>
      <a:accent5>
        <a:srgbClr val="515D65"/>
      </a:accent5>
      <a:accent6>
        <a:srgbClr val="FFFFF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2426</TotalTime>
  <Words>3700</Words>
  <Application>Microsoft Office PowerPoint</Application>
  <PresentationFormat>Экран (4:3)</PresentationFormat>
  <Paragraphs>219</Paragraphs>
  <Slides>30</Slides>
  <Notes>24</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30</vt:i4>
      </vt:variant>
    </vt:vector>
  </HeadingPairs>
  <TitlesOfParts>
    <vt:vector size="36" baseType="lpstr">
      <vt:lpstr>Arial</vt:lpstr>
      <vt:lpstr>Calibri</vt:lpstr>
      <vt:lpstr>Tahoma</vt:lpstr>
      <vt:lpstr>Title Slides Brand Panel</vt:lpstr>
      <vt:lpstr>Blank Slides with Logo</vt:lpstr>
      <vt:lpstr>Chapter Slides</vt:lpstr>
      <vt:lpstr>Creational Patterns in C#</vt:lpstr>
      <vt:lpstr>Презентация PowerPoint</vt:lpstr>
      <vt:lpstr>Презентация PowerPoint</vt:lpstr>
      <vt:lpstr>Abstract Factory (Kit)</vt:lpstr>
      <vt:lpstr>Презентация PowerPoint</vt:lpstr>
      <vt:lpstr>Презентация PowerPoint</vt:lpstr>
      <vt:lpstr>Презентация PowerPoint</vt:lpstr>
      <vt:lpstr>Abstract Factory UML</vt:lpstr>
      <vt:lpstr>Abstract Factory</vt:lpstr>
      <vt:lpstr>Презентация PowerPoint</vt:lpstr>
      <vt:lpstr>Презентация PowerPoint</vt:lpstr>
      <vt:lpstr>Презентация PowerPoint</vt:lpstr>
      <vt:lpstr>Презентация PowerPoint</vt:lpstr>
      <vt:lpstr>Презентация PowerPoint</vt:lpstr>
      <vt:lpstr>Builder</vt:lpstr>
      <vt:lpstr>Презентация PowerPoint</vt:lpstr>
      <vt:lpstr>Презентация PowerPoint</vt:lpstr>
      <vt:lpstr>Factory Method UML</vt:lpstr>
      <vt:lpstr>Презентация PowerPoint</vt:lpstr>
      <vt:lpstr>Factory Method</vt:lpstr>
      <vt:lpstr>Презентация PowerPoint</vt:lpstr>
      <vt:lpstr>Prototype</vt:lpstr>
      <vt:lpstr>Prototype UML</vt:lpstr>
      <vt:lpstr>Prototype UML</vt:lpstr>
      <vt:lpstr>Prototype</vt:lpstr>
      <vt:lpstr>Презентация PowerPoint</vt:lpstr>
      <vt:lpstr>Презентация PowerPoint</vt:lpstr>
      <vt:lpstr>Singleton UML</vt:lpstr>
      <vt:lpstr>Singleton</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Asus</cp:lastModifiedBy>
  <cp:revision>164</cp:revision>
  <dcterms:created xsi:type="dcterms:W3CDTF">2015-09-10T13:48:25Z</dcterms:created>
  <dcterms:modified xsi:type="dcterms:W3CDTF">2017-10-26T18:11:51Z</dcterms:modified>
</cp:coreProperties>
</file>